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534AC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2"/>
  <c:chart>
    <c:title>
      <c:tx>
        <c:rich>
          <a:bodyPr/>
          <a:lstStyle/>
          <a:p>
            <a:pPr>
              <a:defRPr/>
            </a:pPr>
            <a:r>
              <a:rPr lang="en-US"/>
              <a:t>Favorite Color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Blue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overlap val="-100"/>
        <c:axId val="37000704"/>
        <c:axId val="37002624"/>
      </c:barChart>
      <c:catAx>
        <c:axId val="3700070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Colors</a:t>
                </a:r>
              </a:p>
            </c:rich>
          </c:tx>
          <c:layout/>
        </c:title>
        <c:majorTickMark val="none"/>
        <c:tickLblPos val="none"/>
        <c:crossAx val="37002624"/>
        <c:crosses val="autoZero"/>
        <c:auto val="1"/>
        <c:lblAlgn val="ctr"/>
        <c:lblOffset val="100"/>
      </c:catAx>
      <c:valAx>
        <c:axId val="370026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/>
        </c:title>
        <c:numFmt formatCode="General" sourceLinked="1"/>
        <c:tickLblPos val="nextTo"/>
        <c:crossAx val="37000704"/>
        <c:crosses val="autoZero"/>
        <c:crossBetween val="between"/>
      </c:valAx>
      <c:spPr>
        <a:solidFill>
          <a:prstClr val="black">
            <a:alpha val="46000"/>
          </a:prstClr>
        </a:solidFill>
      </c:spPr>
    </c:plotArea>
    <c:legend>
      <c:legendPos val="r"/>
      <c:layout/>
    </c:legend>
    <c:plotVisOnly val="1"/>
  </c:chart>
  <c:spPr>
    <a:solidFill>
      <a:schemeClr val="tx1">
        <a:alpha val="26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title>
      <c:tx>
        <c:rich>
          <a:bodyPr/>
          <a:lstStyle/>
          <a:p>
            <a:pPr>
              <a:defRPr/>
            </a:pPr>
            <a:r>
              <a:rPr lang="en-US" dirty="0"/>
              <a:t>Favorite Color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Blue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Red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overlap val="-100"/>
        <c:axId val="33962240"/>
        <c:axId val="93929856"/>
      </c:barChart>
      <c:catAx>
        <c:axId val="3396224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Colors</a:t>
                </a:r>
              </a:p>
            </c:rich>
          </c:tx>
          <c:layout/>
        </c:title>
        <c:majorTickMark val="none"/>
        <c:tickLblPos val="none"/>
        <c:crossAx val="93929856"/>
        <c:crosses val="autoZero"/>
        <c:auto val="1"/>
        <c:lblAlgn val="ctr"/>
        <c:lblOffset val="100"/>
      </c:catAx>
      <c:valAx>
        <c:axId val="939298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Students</a:t>
                </a:r>
              </a:p>
            </c:rich>
          </c:tx>
          <c:layout/>
        </c:title>
        <c:numFmt formatCode="General" sourceLinked="1"/>
        <c:tickLblPos val="nextTo"/>
        <c:crossAx val="33962240"/>
        <c:crosses val="autoZero"/>
        <c:crossBetween val="between"/>
      </c:valAx>
      <c:spPr>
        <a:solidFill>
          <a:prstClr val="black">
            <a:alpha val="46000"/>
          </a:prstClr>
        </a:solidFill>
      </c:spPr>
    </c:plotArea>
    <c:legend>
      <c:legendPos val="r"/>
      <c:layout/>
    </c:legend>
    <c:plotVisOnly val="1"/>
  </c:chart>
  <c:spPr>
    <a:solidFill>
      <a:schemeClr val="tx1">
        <a:alpha val="26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25000">
              <a:schemeClr val="accent4">
                <a:lumMod val="60000"/>
                <a:lumOff val="40000"/>
                <a:alpha val="86000"/>
              </a:schemeClr>
            </a:gs>
            <a:gs pos="75000">
              <a:schemeClr val="accent4">
                <a:lumMod val="75000"/>
              </a:schemeClr>
            </a:gs>
            <a:gs pos="100000">
              <a:srgbClr val="534AC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3560-F40C-4F7A-ACC5-559E43A4847F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5413-2BE5-435B-B948-62258E824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17" Type="http://schemas.openxmlformats.org/officeDocument/2006/relationships/image" Target="../media/image15.wmf"/><Relationship Id="rId2" Type="http://schemas.openxmlformats.org/officeDocument/2006/relationships/audio" Target="../media/audio2.wav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10" Type="http://schemas.openxmlformats.org/officeDocument/2006/relationships/image" Target="../media/image8.wmf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11500" b="1" dirty="0" smtClean="0">
                <a:ln>
                  <a:solidFill>
                    <a:srgbClr val="534AC2"/>
                  </a:solidFill>
                </a:ln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Rounded MT Bold" pitchFamily="34" charset="0"/>
              </a:rPr>
              <a:t>Graphing</a:t>
            </a:r>
            <a:endParaRPr lang="en-US" sz="11500" b="1" dirty="0">
              <a:ln>
                <a:solidFill>
                  <a:srgbClr val="534AC2"/>
                </a:solidFill>
              </a:ln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Need to Know!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5000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solidFill>
                  <a:srgbClr val="D600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Graphs Give </a:t>
            </a:r>
            <a:r>
              <a:rPr lang="en-US" sz="5400" b="1" spc="50" dirty="0">
                <a:ln w="11430"/>
                <a:solidFill>
                  <a:srgbClr val="D600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</a:t>
            </a:r>
            <a:r>
              <a:rPr lang="en-US" sz="5400" b="1" spc="50" dirty="0" smtClean="0">
                <a:ln w="11430"/>
                <a:solidFill>
                  <a:srgbClr val="D600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ou…..</a:t>
            </a:r>
            <a:endParaRPr lang="en-US" sz="5400" b="1" spc="50" dirty="0">
              <a:ln w="11430"/>
              <a:solidFill>
                <a:srgbClr val="D6009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Information!</a:t>
            </a:r>
            <a:endParaRPr lang="en-US" sz="11500" dirty="0"/>
          </a:p>
        </p:txBody>
      </p:sp>
      <p:pic>
        <p:nvPicPr>
          <p:cNvPr id="1026" name="Picture 2" descr="C:\Documents and Settings\gcambridge\Local Settings\Temporary Internet Files\Content.IE5\TCIGI8BP\MC9001302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876800"/>
            <a:ext cx="1573794" cy="1443153"/>
          </a:xfrm>
          <a:prstGeom prst="rect">
            <a:avLst/>
          </a:prstGeom>
          <a:noFill/>
        </p:spPr>
      </p:pic>
      <p:pic>
        <p:nvPicPr>
          <p:cNvPr id="1027" name="Picture 3" descr="C:\Documents and Settings\gcambridge\Local Settings\Temporary Internet Files\Content.IE5\DGRPTM4I\MC90043472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3581400"/>
            <a:ext cx="1371600" cy="1371600"/>
          </a:xfrm>
          <a:prstGeom prst="rect">
            <a:avLst/>
          </a:prstGeom>
          <a:noFill/>
        </p:spPr>
      </p:pic>
      <p:pic>
        <p:nvPicPr>
          <p:cNvPr id="1028" name="Picture 4" descr="C:\Documents and Settings\gcambridge\Local Settings\Temporary Internet Files\Content.IE5\TCIGI8BP\MC900345077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FF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6858000" y="5334000"/>
            <a:ext cx="1789481" cy="1137514"/>
          </a:xfrm>
          <a:prstGeom prst="rect">
            <a:avLst/>
          </a:prstGeom>
          <a:noFill/>
        </p:spPr>
      </p:pic>
      <p:pic>
        <p:nvPicPr>
          <p:cNvPr id="1029" name="Picture 5" descr="C:\Documents and Settings\gcambridge\Local Settings\Temporary Internet Files\Content.IE5\1BJ8MIC2\MC900437098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3505200"/>
            <a:ext cx="1752600" cy="1752600"/>
          </a:xfrm>
          <a:prstGeom prst="rect">
            <a:avLst/>
          </a:prstGeom>
          <a:noFill/>
        </p:spPr>
      </p:pic>
      <p:pic>
        <p:nvPicPr>
          <p:cNvPr id="1032" name="Picture 8" descr="C:\Documents and Settings\gcambridge\Local Settings\Temporary Internet Files\Content.IE5\1BJ8MIC2\MC90001477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4267200"/>
            <a:ext cx="1088136" cy="1865376"/>
          </a:xfrm>
          <a:prstGeom prst="rect">
            <a:avLst/>
          </a:prstGeom>
          <a:noFill/>
        </p:spPr>
      </p:pic>
      <p:pic>
        <p:nvPicPr>
          <p:cNvPr id="1033" name="Picture 9" descr="C:\Documents and Settings\gcambridge\Local Settings\Temporary Internet Files\Content.IE5\1BJ8MIC2\MC900056914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3124200"/>
            <a:ext cx="1821485" cy="1758391"/>
          </a:xfrm>
          <a:prstGeom prst="rect">
            <a:avLst/>
          </a:prstGeom>
          <a:noFill/>
        </p:spPr>
      </p:pic>
      <p:pic>
        <p:nvPicPr>
          <p:cNvPr id="1034" name="Picture 10" descr="C:\Documents and Settings\gcambridge\Local Settings\Temporary Internet Files\Content.IE5\ZSFJDXZN\MC900441775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05200" y="4495800"/>
            <a:ext cx="1524000" cy="1524000"/>
          </a:xfrm>
          <a:prstGeom prst="rect">
            <a:avLst/>
          </a:prstGeom>
          <a:noFill/>
        </p:spPr>
      </p:pic>
      <p:pic>
        <p:nvPicPr>
          <p:cNvPr id="1037" name="Picture 13" descr="C:\Documents and Settings\gcambridge\Local Settings\Temporary Internet Files\Content.IE5\1BJ8MIC2\MC90023258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3429000"/>
            <a:ext cx="1182986" cy="1281073"/>
          </a:xfrm>
          <a:prstGeom prst="rect">
            <a:avLst/>
          </a:prstGeom>
          <a:noFill/>
        </p:spPr>
      </p:pic>
      <p:pic>
        <p:nvPicPr>
          <p:cNvPr id="1038" name="Picture 14" descr="C:\Documents and Settings\gcambridge\Local Settings\Temporary Internet Files\Content.IE5\TCIGI8BP\MC900436911[1]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57600" y="3581400"/>
            <a:ext cx="704850" cy="704850"/>
          </a:xfrm>
          <a:prstGeom prst="rect">
            <a:avLst/>
          </a:prstGeom>
          <a:noFill/>
        </p:spPr>
      </p:pic>
      <p:pic>
        <p:nvPicPr>
          <p:cNvPr id="1040" name="Picture 16" descr="C:\Documents and Settings\gcambridge\Local Settings\Temporary Internet Files\Content.IE5\TCIGI8BP\MC90030007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" y="3276600"/>
            <a:ext cx="830517" cy="755599"/>
          </a:xfrm>
          <a:prstGeom prst="rect">
            <a:avLst/>
          </a:prstGeom>
          <a:noFill/>
        </p:spPr>
      </p:pic>
      <p:pic>
        <p:nvPicPr>
          <p:cNvPr id="1041" name="Picture 17" descr="C:\Documents and Settings\gcambridge\Local Settings\Temporary Internet Files\Content.IE5\DGRPTM4I\MC900232682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95800" y="5410200"/>
            <a:ext cx="738189" cy="1124892"/>
          </a:xfrm>
          <a:prstGeom prst="rect">
            <a:avLst/>
          </a:prstGeom>
          <a:noFill/>
        </p:spPr>
      </p:pic>
      <p:pic>
        <p:nvPicPr>
          <p:cNvPr id="1042" name="Picture 18" descr="C:\Documents and Settings\gcambridge\Local Settings\Temporary Internet Files\Content.IE5\TCIGI8BP\MC900441708[1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52800" y="3124200"/>
            <a:ext cx="762000" cy="762000"/>
          </a:xfrm>
          <a:prstGeom prst="rect">
            <a:avLst/>
          </a:prstGeom>
          <a:noFill/>
        </p:spPr>
      </p:pic>
      <p:pic>
        <p:nvPicPr>
          <p:cNvPr id="1043" name="Picture 19" descr="C:\Documents and Settings\gcambridge\Local Settings\Temporary Internet Files\Content.IE5\ZSFJDXZN\MC900290681[1].wm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4267200"/>
            <a:ext cx="1257793" cy="1371600"/>
          </a:xfrm>
          <a:prstGeom prst="rect">
            <a:avLst/>
          </a:prstGeom>
          <a:noFill/>
        </p:spPr>
      </p:pic>
      <p:pic>
        <p:nvPicPr>
          <p:cNvPr id="1045" name="Picture 21" descr="C:\Documents and Settings\gcambridge\Local Settings\Temporary Internet Files\Content.IE5\ZSFJDXZN\MC900436255[1]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343400" y="2971800"/>
            <a:ext cx="1142886" cy="1142886"/>
          </a:xfrm>
          <a:prstGeom prst="rect">
            <a:avLst/>
          </a:prstGeom>
          <a:noFill/>
        </p:spPr>
      </p:pic>
      <p:pic>
        <p:nvPicPr>
          <p:cNvPr id="1047" name="Picture 23" descr="C:\Documents and Settings\gcambridge\Local Settings\Temporary Internet Files\Content.IE5\1BJ8MIC2\MC900001551[1]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105400" y="5486400"/>
            <a:ext cx="1290227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sndAc>
      <p:stSnd loop="1"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50" dirty="0" smtClean="0">
                <a:ln w="11430"/>
                <a:solidFill>
                  <a:srgbClr val="D600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Graphs Need....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Title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600" dirty="0" smtClean="0"/>
              <a:t>Labels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i="1" u="sng" dirty="0" smtClean="0"/>
              <a:t>words</a:t>
            </a:r>
            <a:r>
              <a:rPr lang="en-US" dirty="0" smtClean="0"/>
              <a:t> or </a:t>
            </a:r>
            <a:r>
              <a:rPr lang="en-US" i="1" u="sng" dirty="0" smtClean="0"/>
              <a:t>numbers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600" dirty="0" smtClean="0"/>
              <a:t>Pictures, </a:t>
            </a:r>
            <a:r>
              <a:rPr lang="en-US" sz="3600" i="1" u="sng" dirty="0" smtClean="0"/>
              <a:t>Bars</a:t>
            </a:r>
            <a:r>
              <a:rPr lang="en-US" sz="3600" dirty="0" smtClean="0"/>
              <a:t>, or Dots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0" y="1524000"/>
          <a:ext cx="4114800" cy="325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reeform 10"/>
          <p:cNvSpPr/>
          <p:nvPr/>
        </p:nvSpPr>
        <p:spPr>
          <a:xfrm>
            <a:off x="2133600" y="1485899"/>
            <a:ext cx="3657600" cy="741982"/>
          </a:xfrm>
          <a:custGeom>
            <a:avLst/>
            <a:gdLst>
              <a:gd name="connsiteX0" fmla="*/ 0 w 3819832"/>
              <a:gd name="connsiteY0" fmla="*/ 371168 h 2079522"/>
              <a:gd name="connsiteX1" fmla="*/ 1607574 w 3819832"/>
              <a:gd name="connsiteY1" fmla="*/ 238432 h 2079522"/>
              <a:gd name="connsiteX2" fmla="*/ 2610465 w 3819832"/>
              <a:gd name="connsiteY2" fmla="*/ 1801761 h 2079522"/>
              <a:gd name="connsiteX3" fmla="*/ 3819832 w 3819832"/>
              <a:gd name="connsiteY3" fmla="*/ 1905000 h 2079522"/>
              <a:gd name="connsiteX0" fmla="*/ 0 w 3709926"/>
              <a:gd name="connsiteY0" fmla="*/ 841169 h 1985521"/>
              <a:gd name="connsiteX1" fmla="*/ 1497668 w 3709926"/>
              <a:gd name="connsiteY1" fmla="*/ 144431 h 1985521"/>
              <a:gd name="connsiteX2" fmla="*/ 2500559 w 3709926"/>
              <a:gd name="connsiteY2" fmla="*/ 1707760 h 1985521"/>
              <a:gd name="connsiteX3" fmla="*/ 3709926 w 3709926"/>
              <a:gd name="connsiteY3" fmla="*/ 1810999 h 1985521"/>
              <a:gd name="connsiteX0" fmla="*/ 0 w 3709926"/>
              <a:gd name="connsiteY0" fmla="*/ 841169 h 1985521"/>
              <a:gd name="connsiteX1" fmla="*/ 1497668 w 3709926"/>
              <a:gd name="connsiteY1" fmla="*/ 144431 h 1985521"/>
              <a:gd name="connsiteX2" fmla="*/ 2500559 w 3709926"/>
              <a:gd name="connsiteY2" fmla="*/ 1707760 h 1985521"/>
              <a:gd name="connsiteX3" fmla="*/ 3709926 w 3709926"/>
              <a:gd name="connsiteY3" fmla="*/ 1810999 h 1985521"/>
              <a:gd name="connsiteX0" fmla="*/ 0 w 3709925"/>
              <a:gd name="connsiteY0" fmla="*/ 841169 h 1919245"/>
              <a:gd name="connsiteX1" fmla="*/ 1497668 w 3709925"/>
              <a:gd name="connsiteY1" fmla="*/ 144431 h 1919245"/>
              <a:gd name="connsiteX2" fmla="*/ 2500559 w 3709925"/>
              <a:gd name="connsiteY2" fmla="*/ 1707760 h 1919245"/>
              <a:gd name="connsiteX3" fmla="*/ 3709925 w 3709925"/>
              <a:gd name="connsiteY3" fmla="*/ 1413345 h 1919245"/>
              <a:gd name="connsiteX0" fmla="*/ 0 w 3709925"/>
              <a:gd name="connsiteY0" fmla="*/ 1098055 h 2218947"/>
              <a:gd name="connsiteX1" fmla="*/ 1211404 w 3709925"/>
              <a:gd name="connsiteY1" fmla="*/ 144431 h 2218947"/>
              <a:gd name="connsiteX2" fmla="*/ 2500559 w 3709925"/>
              <a:gd name="connsiteY2" fmla="*/ 1964646 h 2218947"/>
              <a:gd name="connsiteX3" fmla="*/ 3709925 w 3709925"/>
              <a:gd name="connsiteY3" fmla="*/ 1670231 h 2218947"/>
              <a:gd name="connsiteX0" fmla="*/ 0 w 3709925"/>
              <a:gd name="connsiteY0" fmla="*/ 1048987 h 1875466"/>
              <a:gd name="connsiteX1" fmla="*/ 1211404 w 3709925"/>
              <a:gd name="connsiteY1" fmla="*/ 95363 h 1875466"/>
              <a:gd name="connsiteX2" fmla="*/ 2271383 w 3709925"/>
              <a:gd name="connsiteY2" fmla="*/ 1621166 h 1875466"/>
              <a:gd name="connsiteX3" fmla="*/ 3709925 w 3709925"/>
              <a:gd name="connsiteY3" fmla="*/ 1621163 h 1875466"/>
              <a:gd name="connsiteX0" fmla="*/ 0 w 3709925"/>
              <a:gd name="connsiteY0" fmla="*/ 1048987 h 1769002"/>
              <a:gd name="connsiteX1" fmla="*/ 1211404 w 3709925"/>
              <a:gd name="connsiteY1" fmla="*/ 95363 h 1769002"/>
              <a:gd name="connsiteX2" fmla="*/ 2271383 w 3709925"/>
              <a:gd name="connsiteY2" fmla="*/ 1621166 h 1769002"/>
              <a:gd name="connsiteX3" fmla="*/ 3709925 w 3709925"/>
              <a:gd name="connsiteY3" fmla="*/ 982387 h 1769002"/>
              <a:gd name="connsiteX0" fmla="*/ 0 w 3709925"/>
              <a:gd name="connsiteY0" fmla="*/ 1048987 h 1739235"/>
              <a:gd name="connsiteX1" fmla="*/ 1211404 w 3709925"/>
              <a:gd name="connsiteY1" fmla="*/ 95363 h 1739235"/>
              <a:gd name="connsiteX2" fmla="*/ 2271383 w 3709925"/>
              <a:gd name="connsiteY2" fmla="*/ 1621166 h 1739235"/>
              <a:gd name="connsiteX3" fmla="*/ 3709925 w 3709925"/>
              <a:gd name="connsiteY3" fmla="*/ 803773 h 173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9925" h="1739235">
                <a:moveTo>
                  <a:pt x="0" y="1048987"/>
                </a:moveTo>
                <a:cubicBezTo>
                  <a:pt x="517862" y="752659"/>
                  <a:pt x="832840" y="0"/>
                  <a:pt x="1211404" y="95363"/>
                </a:cubicBezTo>
                <a:cubicBezTo>
                  <a:pt x="1589968" y="190726"/>
                  <a:pt x="1854963" y="1503098"/>
                  <a:pt x="2271383" y="1621166"/>
                </a:cubicBezTo>
                <a:cubicBezTo>
                  <a:pt x="2687803" y="1739234"/>
                  <a:pt x="3289596" y="891034"/>
                  <a:pt x="3709925" y="803773"/>
                </a:cubicBezTo>
              </a:path>
            </a:pathLst>
          </a:cu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00200" y="3962400"/>
            <a:ext cx="4572000" cy="5334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581400" y="3886200"/>
            <a:ext cx="1524000" cy="76200"/>
          </a:xfrm>
          <a:prstGeom prst="straightConnector1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949677" y="4114800"/>
            <a:ext cx="4289323" cy="2403987"/>
          </a:xfrm>
          <a:custGeom>
            <a:avLst/>
            <a:gdLst>
              <a:gd name="connsiteX0" fmla="*/ 0 w 4144297"/>
              <a:gd name="connsiteY0" fmla="*/ 1061884 h 2330245"/>
              <a:gd name="connsiteX1" fmla="*/ 1519084 w 4144297"/>
              <a:gd name="connsiteY1" fmla="*/ 2153264 h 2330245"/>
              <a:gd name="connsiteX2" fmla="*/ 4144297 w 4144297"/>
              <a:gd name="connsiteY2" fmla="*/ 0 h 233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44297" h="2330245">
                <a:moveTo>
                  <a:pt x="0" y="1061884"/>
                </a:moveTo>
                <a:cubicBezTo>
                  <a:pt x="414184" y="1696064"/>
                  <a:pt x="828368" y="2330245"/>
                  <a:pt x="1519084" y="2153264"/>
                </a:cubicBezTo>
                <a:cubicBezTo>
                  <a:pt x="2209800" y="1976283"/>
                  <a:pt x="3177048" y="988141"/>
                  <a:pt x="4144297" y="0"/>
                </a:cubicBezTo>
              </a:path>
            </a:pathLst>
          </a:cu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Click="0" advTm="5000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23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2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2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50" dirty="0" smtClean="0">
                <a:ln w="11430"/>
                <a:solidFill>
                  <a:srgbClr val="D600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Do You Make One?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Start with </a:t>
            </a:r>
            <a:r>
              <a:rPr lang="en-US" sz="4400" b="1" i="1" dirty="0" smtClean="0"/>
              <a:t>Information</a:t>
            </a:r>
            <a:r>
              <a:rPr lang="en-US" sz="4400" dirty="0" smtClean="0"/>
              <a:t>!</a:t>
            </a:r>
          </a:p>
          <a:p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90800"/>
          <a:ext cx="5562600" cy="3657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81300"/>
                <a:gridCol w="2781300"/>
              </a:tblGrid>
              <a:tr h="139147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Favorite Color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#</a:t>
                      </a:r>
                      <a:r>
                        <a:rPr lang="en-US" sz="3200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of Students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1000"/>
                      </a:schemeClr>
                    </a:solidFill>
                  </a:tcPr>
                </a:tc>
              </a:tr>
              <a:tr h="755374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Blue</a:t>
                      </a:r>
                      <a:endParaRPr lang="en-US" sz="3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6</a:t>
                      </a:r>
                      <a:endParaRPr lang="en-US" sz="3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374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Red</a:t>
                      </a:r>
                      <a:endParaRPr lang="en-US" sz="3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9</a:t>
                      </a:r>
                      <a:endParaRPr lang="en-US" sz="3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374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Green</a:t>
                      </a:r>
                      <a:endParaRPr lang="en-US" sz="3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5</a:t>
                      </a:r>
                      <a:endParaRPr lang="en-US" sz="32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6000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>
                <a:ln w="11430"/>
                <a:solidFill>
                  <a:srgbClr val="D600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5400" b="1" spc="50" dirty="0" smtClean="0">
                <a:ln w="11430"/>
                <a:solidFill>
                  <a:srgbClr val="D600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hen  Build Your Graph</a:t>
            </a:r>
            <a:endParaRPr lang="en-US" sz="5400" b="1" spc="50" dirty="0">
              <a:ln w="11430"/>
              <a:solidFill>
                <a:srgbClr val="D6009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Give it a title, numbers (scale), labels, and bars to represent your information.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371600" y="2743200"/>
          <a:ext cx="6553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Click="0" advTm="5000"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44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983163"/>
          </a:xfrm>
        </p:spPr>
        <p:txBody>
          <a:bodyPr/>
          <a:lstStyle/>
          <a:p>
            <a:r>
              <a:rPr lang="en-US" dirty="0" smtClean="0"/>
              <a:t>Here’s your information – </a:t>
            </a:r>
            <a:r>
              <a:rPr lang="en-US" sz="2800" i="1" dirty="0" smtClean="0"/>
              <a:t>this table shows the number of school-age children in a town from 2000 to 2004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solidFill>
                  <a:srgbClr val="D6009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 You Try</a:t>
            </a:r>
            <a:endParaRPr lang="en-US" sz="5400" b="1" spc="50" dirty="0">
              <a:ln w="11430"/>
              <a:solidFill>
                <a:srgbClr val="D6009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38400" y="2514600"/>
          <a:ext cx="4419600" cy="4061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</a:tblGrid>
              <a:tr h="10934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Year</a:t>
                      </a:r>
                      <a:endParaRPr lang="en-US" sz="28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Number</a:t>
                      </a:r>
                      <a:r>
                        <a:rPr lang="en-US" sz="2800" baseline="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 of Students</a:t>
                      </a:r>
                      <a:endParaRPr lang="en-US" sz="2800" dirty="0" smtClean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9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2000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450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9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2001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475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9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2002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525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9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2003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550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9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2004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600</a:t>
                      </a:r>
                      <a:endParaRPr lang="en-US" sz="3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500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800"/>
                            </p:stCondLst>
                            <p:childTnLst>
                              <p:par>
                                <p:cTn id="1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762000"/>
          <a:ext cx="4648200" cy="462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462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362200" y="381000"/>
            <a:ext cx="0" cy="502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5410200"/>
            <a:ext cx="510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533400"/>
            <a:ext cx="3429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1752600"/>
            <a:ext cx="0" cy="2743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76400" y="12192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76400" y="35814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400" y="40386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76400" y="44958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76400" y="49530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76400" y="54102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76400" y="16764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76400" y="21336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25908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76400" y="30480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2098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6670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242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5814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386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4958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292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4864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9436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4008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429000" y="6553200"/>
            <a:ext cx="3429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39000" y="68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Title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7239000" y="1295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Label </a:t>
            </a:r>
            <a:r>
              <a:rPr lang="en-US" sz="1600" dirty="0" smtClean="0"/>
              <a:t>(y axis)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239000" y="19005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Label </a:t>
            </a:r>
            <a:r>
              <a:rPr lang="en-US" dirty="0" smtClean="0"/>
              <a:t> </a:t>
            </a:r>
            <a:r>
              <a:rPr lang="en-US" sz="1600" dirty="0" smtClean="0"/>
              <a:t>(x axis)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7239000" y="2514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Scale </a:t>
            </a:r>
            <a:r>
              <a:rPr lang="en-US" sz="1600" dirty="0" smtClean="0"/>
              <a:t>(numbers) 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7239000" y="3124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Categories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7239000" y="3729335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- </a:t>
            </a:r>
            <a:r>
              <a:rPr lang="en-US" sz="2000" i="1" dirty="0" smtClean="0"/>
              <a:t>Information</a:t>
            </a:r>
            <a:endParaRPr lang="en-US" sz="2400" i="1" dirty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0" y="5035621"/>
          <a:ext cx="1447800" cy="182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</a:tblGrid>
              <a:tr h="450779">
                <a:tc>
                  <a:txBody>
                    <a:bodyPr/>
                    <a:lstStyle/>
                    <a:p>
                      <a:pPr algn="ctr"/>
                      <a:r>
                        <a:rPr lang="en-US" sz="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Year</a:t>
                      </a:r>
                      <a:endParaRPr lang="en-US" sz="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Number</a:t>
                      </a:r>
                      <a:r>
                        <a:rPr lang="en-US" sz="800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of Students</a:t>
                      </a:r>
                      <a:endParaRPr lang="en-US" sz="800" b="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2000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450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2001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475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2002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525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2003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550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2004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600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 advTm="5000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0.3125 -0.08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00023 L -0.78333 0.1553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66 0.02268 L -0.3 0.622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65833 -0.25555 " pathEditMode="relative" ptsTypes="AA"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-0.49167 0.34444 " pathEditMode="relative" ptsTypes="AA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3.7037E-7 L -0.34999 -0.16667 " pathEditMode="relative" ptsTypes="AA">
                                      <p:cBhvr>
                                        <p:cTn id="2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762000"/>
          <a:ext cx="4648200" cy="462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  <a:gridCol w="464820"/>
              </a:tblGrid>
              <a:tr h="462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  <a:tr h="462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362200" y="381000"/>
            <a:ext cx="0" cy="502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5410200"/>
            <a:ext cx="510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0" y="533400"/>
            <a:ext cx="3429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1752600"/>
            <a:ext cx="0" cy="2743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76400" y="12192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76400" y="35814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400" y="40386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76400" y="44958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76400" y="49530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76400" y="54102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76400" y="16764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76400" y="21336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25908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76400" y="3048000"/>
            <a:ext cx="60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2098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6670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242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5814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0386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4958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50292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4864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9436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400800" y="5486400"/>
            <a:ext cx="609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429000" y="6553200"/>
            <a:ext cx="3429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962400" y="147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Title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226367" y="281716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Label </a:t>
            </a:r>
            <a:r>
              <a:rPr lang="en-US" sz="1600" dirty="0" smtClean="0"/>
              <a:t>(y axis)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419600" y="6096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Year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685800" y="914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Scale </a:t>
            </a:r>
            <a:r>
              <a:rPr lang="en-US" sz="1600" dirty="0" smtClean="0"/>
              <a:t>(numbers) 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 rot="18836220">
            <a:off x="2358883" y="5407591"/>
            <a:ext cx="124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2000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3886200" y="2667000"/>
            <a:ext cx="1905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 - </a:t>
            </a:r>
            <a:r>
              <a:rPr lang="en-US" sz="2400" i="1" dirty="0" smtClean="0"/>
              <a:t>Information</a:t>
            </a:r>
            <a:endParaRPr lang="en-US" sz="28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2895600" y="1479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School Aged Children in Town</a:t>
            </a:r>
            <a:endParaRPr lang="en-US" sz="230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40332" y="2931468"/>
            <a:ext cx="205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# of Students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4191000" y="6167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Label </a:t>
            </a:r>
            <a:r>
              <a:rPr lang="en-US" dirty="0" smtClean="0"/>
              <a:t> </a:t>
            </a:r>
            <a:r>
              <a:rPr lang="en-US" sz="1600" dirty="0" smtClean="0"/>
              <a:t>(x axis)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752600" y="762000"/>
            <a:ext cx="838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900</a:t>
            </a:r>
          </a:p>
          <a:p>
            <a:endParaRPr lang="en-US" sz="1600" dirty="0" smtClean="0"/>
          </a:p>
          <a:p>
            <a:r>
              <a:rPr lang="en-US" sz="1600" dirty="0" smtClean="0"/>
              <a:t>800</a:t>
            </a:r>
          </a:p>
          <a:p>
            <a:endParaRPr lang="en-US" sz="1600" dirty="0" smtClean="0"/>
          </a:p>
          <a:p>
            <a:r>
              <a:rPr lang="en-US" sz="1600" dirty="0" smtClean="0"/>
              <a:t>700</a:t>
            </a:r>
          </a:p>
          <a:p>
            <a:endParaRPr lang="en-US" sz="1600" dirty="0" smtClean="0"/>
          </a:p>
          <a:p>
            <a:r>
              <a:rPr lang="en-US" sz="1600" dirty="0" smtClean="0"/>
              <a:t>600</a:t>
            </a:r>
          </a:p>
          <a:p>
            <a:endParaRPr lang="en-US" sz="1600" dirty="0" smtClean="0"/>
          </a:p>
          <a:p>
            <a:r>
              <a:rPr lang="en-US" sz="1600" dirty="0" smtClean="0"/>
              <a:t>500</a:t>
            </a:r>
          </a:p>
          <a:p>
            <a:endParaRPr lang="en-US" sz="1600" dirty="0" smtClean="0"/>
          </a:p>
          <a:p>
            <a:r>
              <a:rPr lang="en-US" sz="1600" dirty="0" smtClean="0"/>
              <a:t>400</a:t>
            </a:r>
          </a:p>
          <a:p>
            <a:endParaRPr lang="en-US" sz="1600" dirty="0" smtClean="0"/>
          </a:p>
          <a:p>
            <a:r>
              <a:rPr lang="en-US" sz="1600" dirty="0" smtClean="0"/>
              <a:t>300</a:t>
            </a:r>
          </a:p>
          <a:p>
            <a:endParaRPr lang="en-US" sz="1600" dirty="0" smtClean="0"/>
          </a:p>
          <a:p>
            <a:r>
              <a:rPr lang="en-US" sz="1600" dirty="0" smtClean="0"/>
              <a:t>200</a:t>
            </a:r>
          </a:p>
          <a:p>
            <a:endParaRPr lang="en-US" sz="1600" dirty="0" smtClean="0"/>
          </a:p>
          <a:p>
            <a:r>
              <a:rPr lang="en-US" sz="1600" dirty="0" smtClean="0"/>
              <a:t>100</a:t>
            </a:r>
          </a:p>
          <a:p>
            <a:endParaRPr lang="en-US" sz="1600" dirty="0" smtClean="0"/>
          </a:p>
          <a:p>
            <a:r>
              <a:rPr lang="en-US" sz="1600" dirty="0"/>
              <a:t>0</a:t>
            </a:r>
            <a:endParaRPr lang="en-US" sz="1600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3657600" y="556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Categories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 rot="18836220">
            <a:off x="3197083" y="5483791"/>
            <a:ext cx="124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2001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 rot="18836220">
            <a:off x="4090119" y="5484544"/>
            <a:ext cx="124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2002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 rot="18836220">
            <a:off x="5995119" y="5483791"/>
            <a:ext cx="124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2004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 rot="18836220">
            <a:off x="5102083" y="5483791"/>
            <a:ext cx="124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2003</a:t>
            </a:r>
            <a:endParaRPr lang="en-US" sz="2400" dirty="0"/>
          </a:p>
        </p:txBody>
      </p:sp>
      <p:sp>
        <p:nvSpPr>
          <p:cNvPr id="62" name="Rectangle 61"/>
          <p:cNvSpPr/>
          <p:nvPr/>
        </p:nvSpPr>
        <p:spPr>
          <a:xfrm>
            <a:off x="2819400" y="3352800"/>
            <a:ext cx="45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450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>
          <a:xfrm>
            <a:off x="3810000" y="3200400"/>
            <a:ext cx="457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475</a:t>
            </a:r>
            <a:endParaRPr lang="en-US" sz="1400" dirty="0"/>
          </a:p>
        </p:txBody>
      </p:sp>
      <p:sp>
        <p:nvSpPr>
          <p:cNvPr id="64" name="Rectangle 63"/>
          <p:cNvSpPr/>
          <p:nvPr/>
        </p:nvSpPr>
        <p:spPr>
          <a:xfrm>
            <a:off x="4724400" y="3048000"/>
            <a:ext cx="4572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525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5638800" y="2971800"/>
            <a:ext cx="457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550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>
          <a:xfrm>
            <a:off x="6553200" y="2895600"/>
            <a:ext cx="457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600</a:t>
            </a:r>
            <a:endParaRPr lang="en-US" sz="1400" dirty="0"/>
          </a:p>
        </p:txBody>
      </p: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0" y="5035621"/>
          <a:ext cx="1447800" cy="182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"/>
                <a:gridCol w="723900"/>
              </a:tblGrid>
              <a:tr h="450779">
                <a:tc>
                  <a:txBody>
                    <a:bodyPr/>
                    <a:lstStyle/>
                    <a:p>
                      <a:pPr algn="ctr"/>
                      <a:r>
                        <a:rPr lang="en-US" sz="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Year</a:t>
                      </a:r>
                      <a:endParaRPr lang="en-US" sz="800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Number</a:t>
                      </a:r>
                      <a:r>
                        <a:rPr lang="en-US" sz="800" b="0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of Students</a:t>
                      </a:r>
                      <a:endParaRPr lang="en-US" sz="800" b="0" cap="none" spc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2000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450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2001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475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2002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525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2003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550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2004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n>
                            <a:solidFill>
                              <a:srgbClr val="002060"/>
                            </a:solidFill>
                          </a:ln>
                        </a:rPr>
                        <a:t>600</a:t>
                      </a:r>
                      <a:endParaRPr lang="en-US" sz="1200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xit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xit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" presetClass="exit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1" dur="4745" fill="hold"/>
                                        <p:tgtEl>
                                          <p:spTgt spid="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"/>
                </p:tgtEl>
              </p:cMediaNode>
            </p:audio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35" grpId="0"/>
      <p:bldP spid="36" grpId="0"/>
      <p:bldP spid="54" grpId="0"/>
      <p:bldP spid="55" grpId="0"/>
      <p:bldP spid="55" grpId="1"/>
      <p:bldP spid="56" grpId="0"/>
      <p:bldP spid="57" grpId="0"/>
      <p:bldP spid="58" grpId="0"/>
      <p:bldP spid="59" grpId="0"/>
      <p:bldP spid="60" grpId="0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216</Words>
  <Application>Microsoft Office PowerPoint</Application>
  <PresentationFormat>On-screen Show (4:3)</PresentationFormat>
  <Paragraphs>111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Graphing</vt:lpstr>
      <vt:lpstr>Graphs Give You…..</vt:lpstr>
      <vt:lpstr>Graphs Need....</vt:lpstr>
      <vt:lpstr>How Do You Make One?</vt:lpstr>
      <vt:lpstr>Then  Build Your Graph</vt:lpstr>
      <vt:lpstr>Now You Try</vt:lpstr>
      <vt:lpstr>Slide 7</vt:lpstr>
      <vt:lpstr>Slide 8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</dc:title>
  <dc:creator>gcambridge</dc:creator>
  <cp:lastModifiedBy>gcambridge</cp:lastModifiedBy>
  <cp:revision>21</cp:revision>
  <dcterms:created xsi:type="dcterms:W3CDTF">2014-02-11T16:38:01Z</dcterms:created>
  <dcterms:modified xsi:type="dcterms:W3CDTF">2014-02-11T20:16:41Z</dcterms:modified>
</cp:coreProperties>
</file>